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10e7a3f9144cd6" /><Relationship Type="http://schemas.openxmlformats.org/officeDocument/2006/relationships/extended-properties" Target="/docProps/app.xml" Id="Rb6f968183a17423d" /><Relationship Type="http://schemas.openxmlformats.org/officeDocument/2006/relationships/officeDocument" Target="/ppt/presentation.xml" Id="R36582cf513bf45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b51590329b45af"/>
  </p:sldMasterIdLst>
  <p:notesMasterIdLst>
    <p:notesMasterId xmlns:r="http://schemas.openxmlformats.org/officeDocument/2006/relationships" r:id="Rd1f97a0995b14124"/>
  </p:notesMasterIdLst>
  <p:sldIdLst>
    <p:sldId xmlns:r="http://schemas.openxmlformats.org/officeDocument/2006/relationships" id="256" r:id="Rfce24e9fd3c044d4"/>
    <p:sldId xmlns:r="http://schemas.openxmlformats.org/officeDocument/2006/relationships" id="257" r:id="R51bfce17b4e64236"/>
    <p:sldId xmlns:r="http://schemas.openxmlformats.org/officeDocument/2006/relationships" id="258" r:id="R92731cc5b4714223"/>
    <p:sldId xmlns:r="http://schemas.openxmlformats.org/officeDocument/2006/relationships" id="259" r:id="Rd92a3775a8b44f8f"/>
    <p:sldId xmlns:r="http://schemas.openxmlformats.org/officeDocument/2006/relationships" id="260" r:id="Rbedd4dd4394b488a"/>
    <p:sldId xmlns:r="http://schemas.openxmlformats.org/officeDocument/2006/relationships" id="261" r:id="Rf932d65cdb2d42e4"/>
    <p:sldId xmlns:r="http://schemas.openxmlformats.org/officeDocument/2006/relationships" id="262" r:id="R89a5baeee28747ca"/>
    <p:sldId xmlns:r="http://schemas.openxmlformats.org/officeDocument/2006/relationships" id="263" r:id="R3b4d4c7d6d6343ce"/>
    <p:sldId xmlns:r="http://schemas.openxmlformats.org/officeDocument/2006/relationships" id="264" r:id="R98339f8915944c30"/>
    <p:sldId xmlns:r="http://schemas.openxmlformats.org/officeDocument/2006/relationships" id="265" r:id="Re67f71075e21489f"/>
    <p:sldId xmlns:r="http://schemas.openxmlformats.org/officeDocument/2006/relationships" id="266" r:id="R6b765c87c1de4636"/>
    <p:sldId xmlns:r="http://schemas.openxmlformats.org/officeDocument/2006/relationships" id="267" r:id="R3c7d2f01d296418f"/>
    <p:sldId xmlns:r="http://schemas.openxmlformats.org/officeDocument/2006/relationships" id="268" r:id="R7f19784b66c34963"/>
    <p:sldId xmlns:r="http://schemas.openxmlformats.org/officeDocument/2006/relationships" id="269" r:id="Re4eb3067dac44dc5"/>
    <p:sldId xmlns:r="http://schemas.openxmlformats.org/officeDocument/2006/relationships" id="270" r:id="R901c6dc2eaae44cf"/>
    <p:sldId xmlns:r="http://schemas.openxmlformats.org/officeDocument/2006/relationships" id="271" r:id="R42ee4a9f7b5f49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cda3faa10845f0" /><Relationship Type="http://schemas.openxmlformats.org/officeDocument/2006/relationships/slideMaster" Target="/ppt/slideMasters/slideMaster1.xml" Id="Rdeb51590329b45af" /><Relationship Type="http://schemas.openxmlformats.org/officeDocument/2006/relationships/notesMaster" Target="/ppt/notesMasters/notesMaster1.xml" Id="Rd1f97a0995b14124" /><Relationship Type="http://schemas.openxmlformats.org/officeDocument/2006/relationships/presProps" Target="/ppt/presProps.xml" Id="Rd12ba71415d54ed1" /><Relationship Type="http://schemas.openxmlformats.org/officeDocument/2006/relationships/tableStyles" Target="/ppt/tableStyles.xml" Id="R5cf8d3bc2caa4909" /><Relationship Type="http://schemas.openxmlformats.org/officeDocument/2006/relationships/slide" Target="/ppt/slides/slide1.xml" Id="Rfce24e9fd3c044d4" /><Relationship Type="http://schemas.openxmlformats.org/officeDocument/2006/relationships/slide" Target="/ppt/slides/slide2.xml" Id="R51bfce17b4e64236" /><Relationship Type="http://schemas.openxmlformats.org/officeDocument/2006/relationships/slide" Target="/ppt/slides/slide3.xml" Id="R92731cc5b4714223" /><Relationship Type="http://schemas.openxmlformats.org/officeDocument/2006/relationships/slide" Target="/ppt/slides/slide4.xml" Id="Rd92a3775a8b44f8f" /><Relationship Type="http://schemas.openxmlformats.org/officeDocument/2006/relationships/slide" Target="/ppt/slides/slide5.xml" Id="Rbedd4dd4394b488a" /><Relationship Type="http://schemas.openxmlformats.org/officeDocument/2006/relationships/slide" Target="/ppt/slides/slide6.xml" Id="Rf932d65cdb2d42e4" /><Relationship Type="http://schemas.openxmlformats.org/officeDocument/2006/relationships/slide" Target="/ppt/slides/slide7.xml" Id="R89a5baeee28747ca" /><Relationship Type="http://schemas.openxmlformats.org/officeDocument/2006/relationships/slide" Target="/ppt/slides/slide8.xml" Id="R3b4d4c7d6d6343ce" /><Relationship Type="http://schemas.openxmlformats.org/officeDocument/2006/relationships/slide" Target="/ppt/slides/slide9.xml" Id="R98339f8915944c30" /><Relationship Type="http://schemas.openxmlformats.org/officeDocument/2006/relationships/slide" Target="/ppt/slides/slide10.xml" Id="Re67f71075e21489f" /><Relationship Type="http://schemas.openxmlformats.org/officeDocument/2006/relationships/slide" Target="/ppt/slides/slide11.xml" Id="R6b765c87c1de4636" /><Relationship Type="http://schemas.openxmlformats.org/officeDocument/2006/relationships/slide" Target="/ppt/slides/slide12.xml" Id="R3c7d2f01d296418f" /><Relationship Type="http://schemas.openxmlformats.org/officeDocument/2006/relationships/slide" Target="/ppt/slides/slide13.xml" Id="R7f19784b66c34963" /><Relationship Type="http://schemas.openxmlformats.org/officeDocument/2006/relationships/slide" Target="/ppt/slides/slide14.xml" Id="Re4eb3067dac44dc5" /><Relationship Type="http://schemas.openxmlformats.org/officeDocument/2006/relationships/slide" Target="/ppt/slides/slide15.xml" Id="R901c6dc2eaae44cf" /><Relationship Type="http://schemas.openxmlformats.org/officeDocument/2006/relationships/slide" Target="/ppt/slides/slide16.xml" Id="R42ee4a9f7b5f49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ca3c25aba446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e259999c584f9b" /><Relationship Type="http://schemas.openxmlformats.org/officeDocument/2006/relationships/notesMaster" Target="/ppt/notesMasters/notesMaster1.xml" Id="Rc0063b84a00b41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373a9993a94967" /><Relationship Type="http://schemas.openxmlformats.org/officeDocument/2006/relationships/notesMaster" Target="/ppt/notesMasters/notesMaster1.xml" Id="R61f1eed7c93b4c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879aa6b1224ea5" /><Relationship Type="http://schemas.openxmlformats.org/officeDocument/2006/relationships/notesMaster" Target="/ppt/notesMasters/notesMaster1.xml" Id="R0e353adc60ee46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9728c1a2394ffa" /><Relationship Type="http://schemas.openxmlformats.org/officeDocument/2006/relationships/notesMaster" Target="/ppt/notesMasters/notesMaster1.xml" Id="Rdf2c1c7ba97147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ca9d18aeb34214" /><Relationship Type="http://schemas.openxmlformats.org/officeDocument/2006/relationships/notesMaster" Target="/ppt/notesMasters/notesMaster1.xml" Id="R68cbf59bbca245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3dd706143a4ffe" /><Relationship Type="http://schemas.openxmlformats.org/officeDocument/2006/relationships/notesMaster" Target="/ppt/notesMasters/notesMaster1.xml" Id="R9944f14476f943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ffbbe8d9d24e5d" /><Relationship Type="http://schemas.openxmlformats.org/officeDocument/2006/relationships/notesMaster" Target="/ppt/notesMasters/notesMaster1.xml" Id="R0d92e81020cc4d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cb4227dec342ae" /><Relationship Type="http://schemas.openxmlformats.org/officeDocument/2006/relationships/notesMaster" Target="/ppt/notesMasters/notesMaster1.xml" Id="R14c18b24334d4d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1faf31b5e54cc0" /><Relationship Type="http://schemas.openxmlformats.org/officeDocument/2006/relationships/notesMaster" Target="/ppt/notesMasters/notesMaster1.xml" Id="Rd4f8627ac60b4c4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6f9a3e6eae438e" /><Relationship Type="http://schemas.openxmlformats.org/officeDocument/2006/relationships/notesMaster" Target="/ppt/notesMasters/notesMaster1.xml" Id="R417736e4f7c7463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e3e9299d014b59" /><Relationship Type="http://schemas.openxmlformats.org/officeDocument/2006/relationships/notesMaster" Target="/ppt/notesMasters/notesMaster1.xml" Id="Rf1e8dd6dc2124a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9f5339932c43cf" /><Relationship Type="http://schemas.openxmlformats.org/officeDocument/2006/relationships/notesMaster" Target="/ppt/notesMasters/notesMaster1.xml" Id="R6bb8a08b4c11486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100e62663c74885" /><Relationship Type="http://schemas.openxmlformats.org/officeDocument/2006/relationships/notesMaster" Target="/ppt/notesMasters/notesMaster1.xml" Id="Rb0c993bda7ac47c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b6006954e2c477d" /><Relationship Type="http://schemas.openxmlformats.org/officeDocument/2006/relationships/notesMaster" Target="/ppt/notesMasters/notesMaster1.xml" Id="R8d7d59e34e4e45d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5eeb8acab64de1" /><Relationship Type="http://schemas.openxmlformats.org/officeDocument/2006/relationships/notesMaster" Target="/ppt/notesMasters/notesMaster1.xml" Id="Rd7f80b404e7d49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882f84ec69247ee" /><Relationship Type="http://schemas.openxmlformats.org/officeDocument/2006/relationships/notesMaster" Target="/ppt/notesMasters/notesMaster1.xml" Id="R46e42fd7a8ae4d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1.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2.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2, 4.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5.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6.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7.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13–14. Team-reported information, not independently audited. Photos extracted from that supplied deck. Verified against USA CRITS 2026 final standings at https://usacrits.com.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15–16.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8–9.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2, 8–9.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10.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11.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8–9. Team-reported information, not independently audited. Photos extracted from that supplied deck. This slide proposes a clearer partnership workflow, not a statement of existing commitments.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12.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Promotional Deck_2027_e(1).pdf, original page(s) 5, 8. Team-reported information, not independently audited. Photos extracted from that supplied deck.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Contact details verified by parent agent on the current official Foundation Cycling New York website, https://www.foundationcyclingnewyork.org. Contact differs from the older AOL email in the supplied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b0040b081346b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5c47fc52db4f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f19eefde164cb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c19fda526d4dc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3fc3f44ce6443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f3ed77acbd4c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711E6F5E-ED43-495F-837C-B172A1EB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1D163D1-EE28-4EE3-855E-CC4D18636C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5B4C2B2F-008A-400A-92A3-28816089B0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96D89D2-6700-4B05-8716-5C1E7FC5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946E3BF-3A3B-4CEA-9889-54F7E6BAB5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439F491-96C0-4451-9919-AF7AD2BC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B872C8C-A17E-4BD7-87A9-70BC3696B4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2BBED2F-DF97-43E3-AE19-6055ABD248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F0345FE-7624-4C5A-818C-5CFFB0FF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74FC437-963F-4C65-B2D5-6B67F741BF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5C3E6B1-1859-4554-9C58-DBC763CB93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285D1CB-B05F-4DA1-8BFB-0BDE6FEEB0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A992A7E-B4DB-4DCB-B0F9-989E5C5C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5E34870-FCF8-4F1B-AFA1-6F9523EAE3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EE02A4-B6D0-41E5-AE80-88A46492CF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5f515a9735440f" /><Relationship Type="http://schemas.openxmlformats.org/officeDocument/2006/relationships/slideLayout" Target="/ppt/slideLayouts/slideLayout1.xml" Id="R030719ed40904a48" /><Relationship Type="http://schemas.openxmlformats.org/officeDocument/2006/relationships/slideLayout" Target="/ppt/slideLayouts/slideLayout2.xml" Id="R72bbb3ccc42a4b1a" /><Relationship Type="http://schemas.openxmlformats.org/officeDocument/2006/relationships/slideLayout" Target="/ppt/slideLayouts/slideLayout3.xml" Id="Rc3497490b08f484f" /><Relationship Type="http://schemas.openxmlformats.org/officeDocument/2006/relationships/slideLayout" Target="/ppt/slideLayouts/slideLayout4.xml" Id="Rfb07c4aaf4664c1e" /><Relationship Type="http://schemas.openxmlformats.org/officeDocument/2006/relationships/slideLayout" Target="/ppt/slideLayouts/slideLayout5.xml" Id="Rd89d6bf7d8be4ca0" /><Relationship Type="http://schemas.openxmlformats.org/officeDocument/2006/relationships/slideLayout" Target="/ppt/slideLayouts/slideLayout6.xml" Id="R4792c51d794f4d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0719ed40904a48"/>
    <p:sldLayoutId xmlns:r="http://schemas.openxmlformats.org/officeDocument/2006/relationships" id="2147483650" r:id="R72bbb3ccc42a4b1a"/>
    <p:sldLayoutId xmlns:r="http://schemas.openxmlformats.org/officeDocument/2006/relationships" id="2147483651" r:id="Rc3497490b08f484f"/>
    <p:sldLayoutId xmlns:r="http://schemas.openxmlformats.org/officeDocument/2006/relationships" id="2147483652" r:id="Rfb07c4aaf4664c1e"/>
    <p:sldLayoutId xmlns:r="http://schemas.openxmlformats.org/officeDocument/2006/relationships" id="2147483653" r:id="Rd89d6bf7d8be4ca0"/>
    <p:sldLayoutId xmlns:r="http://schemas.openxmlformats.org/officeDocument/2006/relationships" id="2147483654" r:id="R4792c51d794f4d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df279186794619" /><Relationship Type="http://schemas.openxmlformats.org/officeDocument/2006/relationships/image" Target="/ppt/media/image.jpeg" Id="R86df3245981b41d1" /><Relationship Type="http://schemas.openxmlformats.org/officeDocument/2006/relationships/notesSlide" Target="/ppt/notesSlides/notesSlide1.xml" Id="R3e6b1a16965d44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351407dbde4c04" /><Relationship Type="http://schemas.openxmlformats.org/officeDocument/2006/relationships/image" Target="/ppt/media/image2.jpeg" Id="R1d0c1328c67042b1" /><Relationship Type="http://schemas.openxmlformats.org/officeDocument/2006/relationships/notesSlide" Target="/ppt/notesSlides/notesSlide2.xml" Id="R34917c2e06ed4c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1047608d814c8c" /><Relationship Type="http://schemas.openxmlformats.org/officeDocument/2006/relationships/image" Target="/ppt/media/image3.jpeg" Id="R0bd84e8711734e2d" /><Relationship Type="http://schemas.openxmlformats.org/officeDocument/2006/relationships/notesSlide" Target="/ppt/notesSlides/notesSlide3.xml" Id="Rd111402400e641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0787deb9ac4525" /><Relationship Type="http://schemas.openxmlformats.org/officeDocument/2006/relationships/image" Target="/ppt/media/image4.jpeg" Id="R82d67f1773194b6a" /><Relationship Type="http://schemas.openxmlformats.org/officeDocument/2006/relationships/notesSlide" Target="/ppt/notesSlides/notesSlide4.xml" Id="R46797e7a0b9e41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022269fbeb47d7" /><Relationship Type="http://schemas.openxmlformats.org/officeDocument/2006/relationships/notesSlide" Target="/ppt/notesSlides/notesSlide5.xml" Id="Recc0bb15fdec4b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065622a4ba454f" /><Relationship Type="http://schemas.openxmlformats.org/officeDocument/2006/relationships/image" Target="/ppt/media/image5.jpeg" Id="R776c18dc95e548c6" /><Relationship Type="http://schemas.openxmlformats.org/officeDocument/2006/relationships/notesSlide" Target="/ppt/notesSlides/notesSlide6.xml" Id="Rb659e6a231f740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ebbdc23a494132" /><Relationship Type="http://schemas.openxmlformats.org/officeDocument/2006/relationships/image" Target="/ppt/media/image6.jpeg" Id="R2d132660abcb4c2a" /><Relationship Type="http://schemas.openxmlformats.org/officeDocument/2006/relationships/notesSlide" Target="/ppt/notesSlides/notesSlide7.xml" Id="R41213be3e5dc42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727cde16324ec7" /><Relationship Type="http://schemas.openxmlformats.org/officeDocument/2006/relationships/image" Target="/ppt/media/image7.jpeg" Id="Rc2fb193a367e4b75" /><Relationship Type="http://schemas.openxmlformats.org/officeDocument/2006/relationships/notesSlide" Target="/ppt/notesSlides/notesSlide8.xml" Id="Rdeff71968ecf40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b485daf3f1470c" /><Relationship Type="http://schemas.openxmlformats.org/officeDocument/2006/relationships/image" Target="/ppt/media/image8.jpeg" Id="R1644b90f50e547bc" /><Relationship Type="http://schemas.openxmlformats.org/officeDocument/2006/relationships/notesSlide" Target="/ppt/notesSlides/notesSlide9.xml" Id="Rea3afa6b4f1543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8c1ffddd304ef4" /><Relationship Type="http://schemas.openxmlformats.org/officeDocument/2006/relationships/image" Target="/ppt/media/image9.jpeg" Id="R73b02936328a478e" /><Relationship Type="http://schemas.openxmlformats.org/officeDocument/2006/relationships/notesSlide" Target="/ppt/notesSlides/notesSlide10.xml" Id="R39c9f96723ca41a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ae13ff13a34ef8" /><Relationship Type="http://schemas.openxmlformats.org/officeDocument/2006/relationships/image" Target="/ppt/media/image10.jpeg" Id="R5b24f1fc673647a1" /><Relationship Type="http://schemas.openxmlformats.org/officeDocument/2006/relationships/notesSlide" Target="/ppt/notesSlides/notesSlide11.xml" Id="R20d10b4b72c2452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a0439c4c68426d" /><Relationship Type="http://schemas.openxmlformats.org/officeDocument/2006/relationships/notesSlide" Target="/ppt/notesSlides/notesSlide12.xml" Id="Re6690038ab1d4f4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b1dbd4a01b4372" /><Relationship Type="http://schemas.openxmlformats.org/officeDocument/2006/relationships/notesSlide" Target="/ppt/notesSlides/notesSlide13.xml" Id="Rc886ea9b62d94e3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5db5c180ab4303" /><Relationship Type="http://schemas.openxmlformats.org/officeDocument/2006/relationships/notesSlide" Target="/ppt/notesSlides/notesSlide14.xml" Id="Rcf08a3b1656848f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6d4feb27ef41ce" /><Relationship Type="http://schemas.openxmlformats.org/officeDocument/2006/relationships/image" Target="/ppt/media/image11.jpeg" Id="R3aad6127a74a419e" /><Relationship Type="http://schemas.openxmlformats.org/officeDocument/2006/relationships/notesSlide" Target="/ppt/notesSlides/notesSlide15.xml" Id="Radc2001aa65a497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fc58967d7242af" /><Relationship Type="http://schemas.openxmlformats.org/officeDocument/2006/relationships/notesSlide" Target="/ppt/notesSlides/notesSlide16.xml" Id="R954e50a8c0e54b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0FFEA-CF13-40EA-B368-E8FC91D5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C3106-868C-419D-935A-1EACCAC3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f3245981b41d1"/>
          <a:srcRect xmlns:a="http://schemas.openxmlformats.org/drawingml/2006/main" l="17588" t="0" r="175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0" y="0"/>
            <a:ext cx="7239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C3C06-AC8E-4196-A9E6-F7AF0E3C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62125"/>
            <a:ext cx="41433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Race with</a:t>
            </a:r>
          </a:p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purpose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C5E80-C420-4B00-82E8-C6C515E9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4095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2027 partnership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5743338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40EB9-61D2-49FC-B192-D0DED67A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E882C-2671-4A9B-9C34-8E104BD9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New York institution since 2000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2A2A00-64E3-41F3-8033-BC0441A2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c1328c67042b1"/>
          <a:srcRect xmlns:a="http://schemas.openxmlformats.org/drawingml/2006/main" l="21429" t="0" r="214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952625"/>
            <a:ext cx="609600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647EB-9171-496B-8918-F2DA6458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5000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Elite racing. Rider development.</a:t>
            </a:r>
          </a:p>
          <a:p xmlns:a="http://schemas.openxmlformats.org/drawingml/2006/main">
            <a:pPr>
              <a:defRPr sz="2325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commitment to giving back.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A4071-37A6-4762-982C-CAF8AD12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Foundation creates opportunities for cyclists across New York and beyond, combining a competitive race program with community involvement.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5CA52A-F730-42B7-AB4E-7B7408E6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14950"/>
            <a:ext cx="5095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501(c)(3) charitable organization</a:t>
            </a:r>
          </a:p>
        </p:txBody>
      </p:sp>
    </p:spTree>
    <p:extLst>
      <p:ext uri="{BB962C8B-B14F-4D97-AF65-F5344CB8AC3E}">
        <p14:creationId xmlns:p14="http://schemas.microsoft.com/office/powerpoint/2010/main" val="1509192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616DA9-B8A2-4218-8F32-A074BD98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D7CAD-1B09-4963-91DF-D44A90D3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club with room to grow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5D94C0-5EB9-4F2E-9D76-9F2F4AE5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84e8711734e2d"/>
          <a:srcRect xmlns:a="http://schemas.openxmlformats.org/drawingml/2006/main" l="5577" t="0" r="557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1905000"/>
            <a:ext cx="590550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4462E-CCEC-4EDE-A1AC-F5912170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0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160+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C12AD-E7B4-43C2-9096-0EB711FF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5191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club members, ages 16–85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E0E21-A2BE-4E5B-9A91-2B829EF0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5619750" cy="2085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Professional criterium racing</a:t>
            </a:r>
          </a:p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Youth development</a:t>
            </a:r>
          </a:p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Local women’s and men’s racing</a:t>
            </a:r>
          </a:p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U23 women through CCB support</a:t>
            </a:r>
          </a:p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Gravel, time trial, triathlon and Zwift</a:t>
            </a:r>
          </a:p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Charity rides and training rides</a:t>
            </a:r>
          </a:p>
        </p:txBody>
      </p:sp>
    </p:spTree>
    <p:extLst>
      <p:ext uri="{BB962C8B-B14F-4D97-AF65-F5344CB8AC3E}">
        <p14:creationId xmlns:p14="http://schemas.microsoft.com/office/powerpoint/2010/main" val="2195391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1100A-A3B4-4051-8FD2-4C33B088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689937-B2C0-4F24-8CC2-C62B57DB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The mission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E90061-BD3E-4160-97AC-AEA19D8A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67f1773194b6a"/>
          <a:srcRect xmlns:a="http://schemas.openxmlformats.org/drawingml/2006/main" l="1091" t="0" r="10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15250" y="0"/>
            <a:ext cx="4476750" cy="6858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9FF94-F11A-4DD2-AD04-8AA54409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6429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Access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5D653-3DDC-4DDB-92CC-9426F244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62225"/>
            <a:ext cx="6429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Help diverse cyclists reach the resources and opportunities they need to progress.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F33C0-A68C-4A29-BA55-05821028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90925"/>
            <a:ext cx="6429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Development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106AB8-28F2-4036-8454-89A70A78B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14800"/>
            <a:ext cx="6429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Create a pathway toward professional racing and national team opportunities.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9D37A-D351-48E6-BBB9-A43EFB26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43500"/>
            <a:ext cx="6429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Community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8CB5F0-A4C4-464E-A2C7-CBC71635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67375"/>
            <a:ext cx="6429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Use cycling to support charitable causes.</a:t>
            </a:r>
          </a:p>
        </p:txBody>
      </p:sp>
    </p:spTree>
    <p:extLst>
      <p:ext uri="{BB962C8B-B14F-4D97-AF65-F5344CB8AC3E}">
        <p14:creationId xmlns:p14="http://schemas.microsoft.com/office/powerpoint/2010/main" val="18056263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DD9746-E0FC-483D-8861-0445BB0B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89804-5DDF-42A7-84F3-449753E2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record of charitable support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228D2-44AC-46FB-8400-81C0F4EE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1D60B-1341-4102-971D-722C63B7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81200"/>
            <a:ext cx="695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63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$1.85M+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56CDB3-BA13-4775-A7AD-E7B116B8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67050"/>
            <a:ext cx="685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raised for charitable causes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7524750" y="1952625"/>
          <a:ext xmlns:a="http://schemas.openxmlformats.org/drawingml/2006/main" cx="4143375" cy="3409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1571625"/>
              </a:tblGrid>
              <a:tr h="68199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Beneficiary</a:t>
                      </a:r>
                    </a:p>
                  </a:txBody>
                  <a:tcPr marL="91440" marR="91440" marT="45720" marB="45720"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Reported support</a:t>
                      </a:r>
                    </a:p>
                  </a:txBody>
                  <a:tcPr marL="91440" marR="91440" marT="45720" marB="45720">
                    <a:solidFill>
                      <a:srgbClr val="161616"/>
                    </a:solidFill>
                  </a:tcPr>
                </a:tc>
              </a:tr>
              <a:tr h="68199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Star Track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$500,000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8199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CaringKind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$600,000+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8199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Best Buddies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$500,000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8199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Cycle for Survival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$250,000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1C417A-30D6-4DD3-BF6B-91ADC0F7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19575"/>
            <a:ext cx="6048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Additional support includes Mt. Sinai ICU, CRCA, Harlem Academy, Maccabi USA and the Central Park Conservancy.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C7071-29D2-48C0-A2A3-731F12C4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Cumulative totals reported by Foundation in its source deck. Time period and accounting basis are unspecified.</a:t>
            </a:r>
          </a:p>
        </p:txBody>
      </p:sp>
    </p:spTree>
    <p:extLst>
      <p:ext uri="{BB962C8B-B14F-4D97-AF65-F5344CB8AC3E}">
        <p14:creationId xmlns:p14="http://schemas.microsoft.com/office/powerpoint/2010/main" val="7619813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5EF9D2-A0F7-40F7-A7CA-A44BCFEB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790B4-44A5-4927-80B4-35C03D87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pathway to higher levels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7D8E26-4E3C-4E1F-8C36-1512BAF5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6c18dc95e548c6"/>
          <a:srcRect xmlns:a="http://schemas.openxmlformats.org/drawingml/2006/main" l="1590" t="0" r="15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38875" y="1885950"/>
            <a:ext cx="5953125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694427-2DF2-4452-8C7B-C156711F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24050"/>
            <a:ext cx="219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19D95-0F54-44E4-9E3D-161F8487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86050"/>
            <a:ext cx="5191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racers advanced to the professional ranks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8F354-53FA-44F2-8155-D3DBCC073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09975"/>
            <a:ext cx="219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5AFBB-2275-4BA5-A64B-29F5C3A2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71975"/>
            <a:ext cx="5191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additional riders advanced to national teams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2DB2D0-273B-4321-8CDF-52FB1F527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Foundation reports that 85%+ of its listed alumni and national team riders come from multicultural backgrounds.</a:t>
            </a:r>
          </a:p>
        </p:txBody>
      </p:sp>
    </p:spTree>
    <p:extLst>
      <p:ext uri="{BB962C8B-B14F-4D97-AF65-F5344CB8AC3E}">
        <p14:creationId xmlns:p14="http://schemas.microsoft.com/office/powerpoint/2010/main" val="9406103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0C22F-7087-4546-ADC9-2FBC4406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86079-263D-4B06-8FDC-E236F86F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competitive racing platform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D849B-CEF2-4906-A797-72D429C2C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32660abcb4c2a"/>
          <a:srcRect xmlns:a="http://schemas.openxmlformats.org/drawingml/2006/main" l="10988" t="0" r="109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1866900"/>
            <a:ext cx="581025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A44A05-4EC8-4E37-8FFF-7BE4FAACE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6690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8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#1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9422D-64F2-41AB-942D-F24E0CAB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67075"/>
            <a:ext cx="5095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USA CRITS Pro Men D1 Team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9C758-0AA7-40BF-A408-9781B2C2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38600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6,739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E6BC9-AEE5-46A5-84D5-CED563AC9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95875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2026 championship team points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E114E3-779B-4BCC-9FC9-6EE6A1EB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USA CRITS 2026 final standings. Source: usacrits.com</a:t>
            </a:r>
          </a:p>
        </p:txBody>
      </p:sp>
    </p:spTree>
    <p:extLst>
      <p:ext uri="{BB962C8B-B14F-4D97-AF65-F5344CB8AC3E}">
        <p14:creationId xmlns:p14="http://schemas.microsoft.com/office/powerpoint/2010/main" val="10944639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AEA8B2-19EB-45F7-B849-F6E5C3AF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72284-C25B-493C-97EF-D8983192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The 2027 race platform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C80CE7-C105-482F-9C78-F05519DAD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b193a367e4b75"/>
          <a:srcRect xmlns:a="http://schemas.openxmlformats.org/drawingml/2006/main" l="7040" t="0" r="70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15150" y="1905000"/>
            <a:ext cx="5276850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31C70-5976-4BEB-B3DC-A7864A71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383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474B17-EBA5-4057-81AD-5CBCB93D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86025"/>
            <a:ext cx="581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Opportunities for riders with Caribbean and Latin American ties.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5201E-F6B4-4133-9409-CBE2A7C6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81375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National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22FE8-87DE-4953-B3D1-7F7E3096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29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Premier U.S. criterium and road events.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EE4F6-9723-49D9-B080-C985E1F8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291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Regional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4D0025-357C-4E7A-8D7C-ECC32E20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76825"/>
            <a:ext cx="5810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A strong presence in New York City and the Northeast.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B7245A-CD7B-436D-AACA-20F5CD58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Program direction from the source deck. A confirmed 2027 race calendar will form part of the partnership agreement.</a:t>
            </a:r>
          </a:p>
        </p:txBody>
      </p:sp>
    </p:spTree>
    <p:extLst>
      <p:ext uri="{BB962C8B-B14F-4D97-AF65-F5344CB8AC3E}">
        <p14:creationId xmlns:p14="http://schemas.microsoft.com/office/powerpoint/2010/main" val="9677369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E616D-105D-4B5F-B8AD-6006B1C3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8E0E8D-08EC-4776-A9E0-D405CB84C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Brand visibility in the race and beyond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AC41D9-2F10-480B-8805-95AE3A43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4b90f50e547bc"/>
          <a:srcRect xmlns:a="http://schemas.openxmlformats.org/drawingml/2006/main" l="0" t="187" r="0" b="1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905000"/>
            <a:ext cx="6381750" cy="423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A83621-75F8-4554-AB90-A1A1C7B3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Apparel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FDCFE-BB6A-47DD-BD90-1515569A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81275"/>
            <a:ext cx="4762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Brand placement on the team’s jersey, skinsuit and other agreed apparel.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95C51-D3B4-4A33-AA5C-1FC35636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338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Race presence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AF20E-DCCE-4160-A585-47B11B75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38650"/>
            <a:ext cx="47625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Event visibility, sampling and hospitality opportunities matched to the partner’s goals.</a:t>
            </a:r>
          </a:p>
        </p:txBody>
      </p:sp>
    </p:spTree>
    <p:extLst>
      <p:ext uri="{BB962C8B-B14F-4D97-AF65-F5344CB8AC3E}">
        <p14:creationId xmlns:p14="http://schemas.microsoft.com/office/powerpoint/2010/main" val="18370166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7B24D1-43C5-4610-868D-833688D9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ECD5D-F529-4683-8A81-90B13320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Stories people can connect with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9F5AA-917B-47AB-94EA-DC647D07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02936328a478e"/>
          <a:srcRect xmlns:a="http://schemas.openxmlformats.org/drawingml/2006/main" l="2990" t="0" r="29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1847850"/>
            <a:ext cx="5905500" cy="4191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44EDE1-4BF0-4012-927B-33B87A10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19300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Rider journeys and race coverage create a natural setting for product integration and partner storytelling.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7167C-8227-4AC1-9B50-36CC290B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Social posts, reels and stories</a:t>
            </a:r>
          </a:p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Product use and rider reviews</a:t>
            </a:r>
          </a:p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Community and charity activations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28330-0C3E-4A26-805E-F90264B7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The source deck reports 2.2 million Instagram views. Measurement period and methodology are unspecified.</a:t>
            </a:r>
          </a:p>
        </p:txBody>
      </p:sp>
    </p:spTree>
    <p:extLst>
      <p:ext uri="{BB962C8B-B14F-4D97-AF65-F5344CB8AC3E}">
        <p14:creationId xmlns:p14="http://schemas.microsoft.com/office/powerpoint/2010/main" val="18521631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4F210F-D0FE-4E4C-A2F1-2CCF59C9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123B4-491A-4EDA-B84A-6CD969F6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partnership with reciprocal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3766B-8923-4B6F-8A6E-E07D395E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4f1fc673647a1"/>
          <a:srcRect xmlns:a="http://schemas.openxmlformats.org/drawingml/2006/main" l="0" t="12412" r="0" b="124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1666875"/>
            <a:ext cx="4095750" cy="4619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C12B4-8C62-47DB-BA99-50D0049F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81225"/>
            <a:ext cx="7000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63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$650K+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29F32-E292-4D3E-AB0A-B2902558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95650"/>
            <a:ext cx="695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invested in supporting brands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99A40-E0E7-47A9-8129-ABB7EF73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Foundation reports purchasing products from the companies that support its team. Riders provide a real setting for equipment use and product stories.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A0B1B-3C36-498C-B753-F054C59F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Cumulative spending reported by Foundation. Time period and accounting basis are unspecified.</a:t>
            </a:r>
          </a:p>
        </p:txBody>
      </p:sp>
    </p:spTree>
    <p:extLst>
      <p:ext uri="{BB962C8B-B14F-4D97-AF65-F5344CB8AC3E}">
        <p14:creationId xmlns:p14="http://schemas.microsoft.com/office/powerpoint/2010/main" val="12018755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4DCFA-67A2-4DB6-9043-6E5FA1B9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18BCD-E706-48B7-903D-E7FEAC27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2027 partnership packages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B26BA8-0491-40E2-993A-693EB461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533400" y="1943100"/>
          <a:ext xmlns:a="http://schemas.openxmlformats.org/drawingml/2006/main" cx="11125200" cy="36766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2543175"/>
                <a:gridCol w="6772275"/>
              </a:tblGrid>
              <a:tr h="6127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Level</a:t>
                      </a:r>
                    </a:p>
                  </a:txBody>
                  <a:tcPr marL="91440" marR="91440" marT="45720" marB="45720"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Investment</a:t>
                      </a:r>
                    </a:p>
                  </a:txBody>
                  <a:tcPr marL="91440" marR="91440" marT="45720" marB="45720"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Core placement / opportunity</a:t>
                      </a:r>
                    </a:p>
                  </a:txBody>
                  <a:tcPr marL="91440" marR="91440" marT="45720" marB="45720">
                    <a:solidFill>
                      <a:srgbClr val="161616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Title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$200,000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Premier apparel, digital, events and custom activation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Platinum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$50,000–$75,000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High visibility apparel, digital and content integration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Gold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$25,000–$50,000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Sponsor logo below the team logo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Silver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$10,000–$25,000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Sponsor logo on sleeves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Bronze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$5,000–$10,000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61616"/>
                          </a:solidFill>
                          <a:latin typeface="Arial"/>
                          <a:ea typeface="Arial"/>
                          <a:cs typeface="Arial"/>
                        </a:rPr>
                        <a:t>Sponsor logo on back pocket</a:t>
                      </a:r>
                    </a:p>
                  </a:txBody>
                  <a:tcPr marL="91440" marR="91440" marT="45720" marB="45720"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13CA4-9B18-4F5C-9C20-6149DDA5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Pricing and core placements reproduce the supplied deck. Final scope, term and availability require a written agreement.</a:t>
            </a:r>
          </a:p>
        </p:txBody>
      </p:sp>
    </p:spTree>
    <p:extLst>
      <p:ext uri="{BB962C8B-B14F-4D97-AF65-F5344CB8AC3E}">
        <p14:creationId xmlns:p14="http://schemas.microsoft.com/office/powerpoint/2010/main" val="5587361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97E095-7434-42CD-ACC0-2ABEADA0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463C8-09ED-40A6-A6D0-520BDEA0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A clear scope for every partner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F69E1-15DC-4C43-93FC-6819325B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FC388-9296-4D71-9C7C-EEB69A1C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3295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Before the season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82DE6-A36A-4ED6-94D6-4D6C128B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57500"/>
            <a:ext cx="32956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Agree the package, apparel placement, content scope, event opportunities and reporting cadence.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C4C02-0813-4754-8DCA-76055F71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3295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During the season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64EF0-48F0-486B-ABCF-6AE5376D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857500"/>
            <a:ext cx="32956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Coordinate product use, race coverage and community activations around the agreed calendar.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91B2F-FCBA-4BB9-9C71-37F85B283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3295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After activation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3B3076-0588-4322-AADC-191F4881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57500"/>
            <a:ext cx="32956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Review delivery with a recap of agreed media, engagement and event metrics.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84323C-575A-4BE9-85B2-84D75C10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Proposed delivery framework. Quantities, dates and success measures will be set together in the partnership agreement.</a:t>
            </a:r>
          </a:p>
        </p:txBody>
      </p:sp>
    </p:spTree>
    <p:extLst>
      <p:ext uri="{BB962C8B-B14F-4D97-AF65-F5344CB8AC3E}">
        <p14:creationId xmlns:p14="http://schemas.microsoft.com/office/powerpoint/2010/main" val="17189783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43B04F-C5C8-4625-AE81-9555EEE6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20CEF-8224-447E-8207-208DE7D1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Partners and supporters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23B205-A563-4F17-982B-39C6200F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73003-CF47-4B95-82DB-984FF8627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33147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The Carolan Foundation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Kempner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One Equity Partners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Brookstone Partners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Dubin &amp; Company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4D09A3-933D-4EB3-AFA2-1A4161FD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152650"/>
            <a:ext cx="33147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Princeton CarbonWorks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BMC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Hincapie Sportswear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The Feed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Plan2Peak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7596D2-EED8-44EB-A255-5C2C6DF28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152650"/>
            <a:ext cx="34290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Lenox Advisors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The Willens Report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The Savory Group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Global Research</a:t>
            </a:r>
          </a:p>
          <a:p xmlns:a="http://schemas.openxmlformats.org/drawingml/2006/main">
            <a:pPr>
              <a:defRPr sz="2175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Kask and Koo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4255A-A6C1-4AD9-AD5E-BD077AAF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48275"/>
            <a:ext cx="1057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A history of relationships across cycling, business and philanthropy.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505B0C-493E-4C2E-B64C-F657365E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Selected organizations named in the source deck. Participation and rights for 2027 remain subject to confirmation.</a:t>
            </a:r>
          </a:p>
        </p:txBody>
      </p:sp>
    </p:spTree>
    <p:extLst>
      <p:ext uri="{BB962C8B-B14F-4D97-AF65-F5344CB8AC3E}">
        <p14:creationId xmlns:p14="http://schemas.microsoft.com/office/powerpoint/2010/main" val="9203852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4221A9-9A33-44C1-A968-370A78FD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2E8965-DC10-442F-985A-472D22A0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ad6127a74a419e"/>
          <a:srcRect xmlns:a="http://schemas.openxmlformats.org/drawingml/2006/main" l="19433" t="0" r="194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E6704D-7A7D-48A8-A0A5-849A57D5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71650"/>
            <a:ext cx="5238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next season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starts with a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conversation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31A72-4478-4DFB-8AEE-CF75F3F3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86300"/>
            <a:ext cx="5048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partnership can support racing ambition while creating opportunities for more riders.</a:t>
            </a:r>
          </a:p>
        </p:txBody>
      </p:sp>
    </p:spTree>
    <p:extLst>
      <p:ext uri="{BB962C8B-B14F-4D97-AF65-F5344CB8AC3E}">
        <p14:creationId xmlns:p14="http://schemas.microsoft.com/office/powerpoint/2010/main" val="6670924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BACB68-B10C-4E28-BFF5-7A8026AD6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91F32"/>
                </a:solidFill>
                <a:latin typeface="Arial"/>
                <a:ea typeface="Arial"/>
                <a:cs typeface="Arial"/>
              </a:rPr>
              <a:t>FOUNDATION CYCLING NEW YORK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53D14-447D-4D43-BE65-B5E0B0BD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2027 partnership enquiries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7DF85C-66E7-40EE-A63E-634899D2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26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26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94836-2484-4DD9-A37E-6D271963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09800"/>
            <a:ext cx="1047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Richard “Ric” Wolf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B48AC-1860-4F6A-BD81-E8D6FE65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6707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D91F32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D91F32"/>
                </a:solidFill>
                <a:latin typeface="Arial"/>
                <a:ea typeface="Arial"/>
                <a:cs typeface="Arial"/>
              </a:rPr>
              <a:t>ric@globalresearchnet.com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F4581-A4DD-49BF-AAC8-129A3354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2907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1616"/>
                </a:solidFill>
                <a:latin typeface="Arial"/>
                <a:ea typeface="Arial"/>
                <a:cs typeface="Arial"/>
              </a:rPr>
              <a:t>(917) 833-3376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20E56-1A80-4FBE-848F-3ADEDD33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7207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1616"/>
                </a:solidFill>
                <a:latin typeface="Arial"/>
                <a:ea typeface="Arial"/>
                <a:cs typeface="Arial"/>
              </a:rPr>
              <a:t>foundationcyclingnewyork.org</a:t>
            </a:r>
          </a:p>
        </p:txBody>
      </p:sp>
    </p:spTree>
    <p:extLst>
      <p:ext uri="{BB962C8B-B14F-4D97-AF65-F5344CB8AC3E}">
        <p14:creationId xmlns:p14="http://schemas.microsoft.com/office/powerpoint/2010/main" val="1275203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2026-10-05T06:28:49.9660000Z</dcterms:created>
  <dcterms:modified xsi:type="dcterms:W3CDTF">2026-10-05T06:28:49.9670000Z</dcterms:modified>
</coreProperties>
</file>